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notesMasterIdLst>
    <p:notesMasterId r:id="rId21"/>
  </p:notesMasterIdLst>
  <p:sldSz cx="14630400" cy="8229600"/>
  <p:notesSz cx="8229600" cy="14630400"/>
  <p:embeddedFontLst>
    <p:embeddedFont>
      <p:font typeface="Gelasio Semi Bold"/>
      <p:regular r:id="rId26"/>
    </p:embeddedFont>
    <p:embeddedFont>
      <p:font typeface="Gelasio Semi Bold"/>
      <p:regular r:id="rId27"/>
    </p:embeddedFont>
    <p:embeddedFont>
      <p:font typeface="Gelasio Semi Bold"/>
      <p:regular r:id="rId28"/>
    </p:embeddedFont>
    <p:embeddedFont>
      <p:font typeface="Gelasio Semi Bold"/>
      <p:regular r:id="rId29"/>
    </p:embeddedFont>
    <p:embeddedFont>
      <p:font typeface="Gelasio"/>
      <p:regular r:id="rId30"/>
    </p:embeddedFont>
    <p:embeddedFont>
      <p:font typeface="Gelasio"/>
      <p:regular r:id="rId31"/>
    </p:embeddedFont>
    <p:embeddedFont>
      <p:font typeface="Gelasio"/>
      <p:regular r:id="rId32"/>
    </p:embeddedFont>
    <p:embeddedFont>
      <p:font typeface="Gelasio"/>
      <p:regular r:id="rId33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26" Type="http://schemas.openxmlformats.org/officeDocument/2006/relationships/font" Target="fonts/font1.fntdata"/><Relationship Id="rId27" Type="http://schemas.openxmlformats.org/officeDocument/2006/relationships/font" Target="fonts/font2.fntdata"/><Relationship Id="rId28" Type="http://schemas.openxmlformats.org/officeDocument/2006/relationships/font" Target="fonts/font3.fntdata"/><Relationship Id="rId29" Type="http://schemas.openxmlformats.org/officeDocument/2006/relationships/font" Target="fonts/font4.fntdata"/><Relationship Id="rId30" Type="http://schemas.openxmlformats.org/officeDocument/2006/relationships/font" Target="fonts/font5.fntdata"/><Relationship Id="rId31" Type="http://schemas.openxmlformats.org/officeDocument/2006/relationships/font" Target="fonts/font6.fntdata"/><Relationship Id="rId32" Type="http://schemas.openxmlformats.org/officeDocument/2006/relationships/font" Target="fonts/font7.fntdata"/><Relationship Id="rId33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2-1.png"/><Relationship Id="rId3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3-1.png"/><Relationship Id="rId3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4-1.png"/><Relationship Id="rId3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5-1.png"/><Relationship Id="rId3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6-1.png"/><Relationship Id="rId3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7-1.png"/><Relationship Id="rId3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8-1.png"/><Relationship Id="rId3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9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20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20" Type="http://schemas.openxmlformats.org/officeDocument/2006/relationships/slideLayout" Target="../slideLayouts/slideLayout20.xml"/><Relationship Id="rId21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slideLayout" Target="../slideLayouts/slideLayout12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png"/><Relationship Id="rId2" Type="http://schemas.openxmlformats.org/officeDocument/2006/relationships/slideLayout" Target="../slideLayouts/slideLayout14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-1.png"/><Relationship Id="rId2" Type="http://schemas.openxmlformats.org/officeDocument/2006/relationships/slideLayout" Target="../slideLayouts/slideLayout15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5-1.png"/><Relationship Id="rId2" Type="http://schemas.openxmlformats.org/officeDocument/2006/relationships/image" Target="../media/image-15-2.png"/><Relationship Id="rId3" Type="http://schemas.openxmlformats.org/officeDocument/2006/relationships/slideLayout" Target="../slideLayouts/slideLayout16.xml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6-1.png"/><Relationship Id="rId2" Type="http://schemas.openxmlformats.org/officeDocument/2006/relationships/slideLayout" Target="../slideLayouts/slideLayout17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9-1.png"/><Relationship Id="rId2" Type="http://schemas.openxmlformats.org/officeDocument/2006/relationships/slideLayout" Target="../slideLayouts/slideLayout20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295882"/>
            <a:ext cx="7556421" cy="29346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7700"/>
              </a:lnSpc>
              <a:buNone/>
            </a:pPr>
            <a:r>
              <a:rPr lang="en-US" sz="61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RFM Segmentation and Customer Insight Analysis</a:t>
            </a:r>
            <a:endParaRPr lang="en-US" sz="6150" dirty="0"/>
          </a:p>
        </p:txBody>
      </p:sp>
      <p:sp>
        <p:nvSpPr>
          <p:cNvPr id="4" name="Text 1"/>
          <p:cNvSpPr/>
          <p:nvPr/>
        </p:nvSpPr>
        <p:spPr>
          <a:xfrm>
            <a:off x="793790" y="557069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By Saubhagya Monal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5686" y="570667"/>
            <a:ext cx="9121021" cy="6479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100"/>
              </a:lnSpc>
              <a:buNone/>
            </a:pPr>
            <a:r>
              <a:rPr lang="en-US" sz="4050" b="1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Revenue Contribution by Segment</a:t>
            </a:r>
            <a:endParaRPr lang="en-US" sz="4050" dirty="0"/>
          </a:p>
        </p:txBody>
      </p:sp>
      <p:sp>
        <p:nvSpPr>
          <p:cNvPr id="3" name="Text 1"/>
          <p:cNvSpPr/>
          <p:nvPr/>
        </p:nvSpPr>
        <p:spPr>
          <a:xfrm>
            <a:off x="725686" y="1716167"/>
            <a:ext cx="6336625" cy="3315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Segments with highest revenue: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725686" y="2234327"/>
            <a:ext cx="6336625" cy="3315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Big Spender</a:t>
            </a:r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: ₹167K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725686" y="2638425"/>
            <a:ext cx="6336625" cy="3315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Champions</a:t>
            </a:r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: ₹142K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725686" y="3042523"/>
            <a:ext cx="6336625" cy="3315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Loyal &amp; High Spender</a:t>
            </a:r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: ₹79K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725686" y="3560683"/>
            <a:ext cx="6336625" cy="3315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Lower revenue from: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725686" y="4078843"/>
            <a:ext cx="6336625" cy="3315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Lost</a:t>
            </a:r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: ₹18K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725686" y="4482941"/>
            <a:ext cx="6336625" cy="3315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New Customers</a:t>
            </a:r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: ₹3.9K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725686" y="4887039"/>
            <a:ext cx="6336625" cy="6631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Big Spenders and Champions alone contribute &gt;50% of total revenue, highlighting their importance to business sustainability.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725686" y="5622727"/>
            <a:ext cx="6336625" cy="6631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Loyal &amp; High Spenders also make a significant impact; these are customers worth retaining.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725686" y="6358414"/>
            <a:ext cx="6336625" cy="6631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Lost and At Risk segments contribute less, indicating reduced engagement or churn.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7575709" y="1716167"/>
            <a:ext cx="6336625" cy="3315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endParaRPr lang="en-US" sz="1600" dirty="0"/>
          </a:p>
        </p:txBody>
      </p:sp>
      <p:pic>
        <p:nvPicPr>
          <p:cNvPr id="1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75709" y="2280999"/>
            <a:ext cx="6336625" cy="3780115"/>
          </a:xfrm>
          <a:prstGeom prst="rect">
            <a:avLst/>
          </a:prstGeom>
        </p:spPr>
      </p:pic>
      <p:sp>
        <p:nvSpPr>
          <p:cNvPr id="15" name="Text 12"/>
          <p:cNvSpPr/>
          <p:nvPr/>
        </p:nvSpPr>
        <p:spPr>
          <a:xfrm>
            <a:off x="725686" y="7327344"/>
            <a:ext cx="13179028" cy="3315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endParaRPr lang="en-US" sz="16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56410"/>
            <a:ext cx="61683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Recency Distribution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009424"/>
            <a:ext cx="71963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576399"/>
            <a:ext cx="719637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The histogram shows that a significant number of customers made recent purchases (lower recency), indicating active engagement. A long tail suggests some customers haven't purchased in a long time, which may need reactivation campaigns.</a:t>
            </a:r>
            <a:endParaRPr lang="en-US" sz="17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551188" y="3060502"/>
            <a:ext cx="5292923" cy="3157538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88601"/>
            <a:ext cx="684192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Frequency Distribution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441615"/>
            <a:ext cx="529292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008590"/>
            <a:ext cx="529292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Most customers have a low purchase frequency, which is expected in many businesses where casual buyers dominate.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176593"/>
            <a:ext cx="529292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However, a few customers show much higher frequency, representing a valuable group that may be highly loyal or engaged.</a:t>
            </a:r>
            <a:endParaRPr lang="en-US" sz="1750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47736" y="2492693"/>
            <a:ext cx="7196376" cy="4293037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53647"/>
            <a:ext cx="840533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Monetary Value Distribution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806660"/>
            <a:ext cx="651652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The histogram indicates that most customers spend a relatively low amount, while a small group contributes very high monetary value highlighting the importance of high spenders (e.g., "Big Spender" and "Champions" segments). 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337566"/>
            <a:ext cx="651652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These are the customers that drive most of the revenue and should be prioritized.</a:t>
            </a:r>
            <a:endParaRPr lang="en-US" sz="17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71341" y="2857738"/>
            <a:ext cx="5972770" cy="3563064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94128"/>
            <a:ext cx="1256049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Identifying Low RFM Segments (Churn Risk)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847142"/>
            <a:ext cx="665249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Low RFM segments: Lost, At Risk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289340"/>
            <a:ext cx="665249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Low average scores: ~1.3 to 1.6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856315"/>
            <a:ext cx="665249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Retention Strategy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: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423291"/>
            <a:ext cx="665249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Offer reactivation discounts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4865489"/>
            <a:ext cx="665249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Send personalized re-engagement messages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5307687"/>
            <a:ext cx="665249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Time-limited offers to create urgency</a:t>
            </a:r>
            <a:endParaRPr lang="en-US" sz="1750" dirty="0"/>
          </a:p>
        </p:txBody>
      </p:sp>
      <p:pic>
        <p:nvPicPr>
          <p:cNvPr id="9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07310" y="2898219"/>
            <a:ext cx="5836801" cy="3481983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82930" y="458033"/>
            <a:ext cx="6653808" cy="5204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050"/>
              </a:lnSpc>
              <a:buNone/>
            </a:pPr>
            <a:r>
              <a:rPr lang="en-US" sz="32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Product Preferences by Segment</a:t>
            </a:r>
            <a:endParaRPr lang="en-US" sz="3250" dirty="0"/>
          </a:p>
        </p:txBody>
      </p:sp>
      <p:sp>
        <p:nvSpPr>
          <p:cNvPr id="3" name="Text 1"/>
          <p:cNvSpPr/>
          <p:nvPr/>
        </p:nvSpPr>
        <p:spPr>
          <a:xfrm>
            <a:off x="582930" y="1311473"/>
            <a:ext cx="13464540" cy="2664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3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Top products:</a:t>
            </a:r>
            <a:endParaRPr lang="en-US" sz="1300" dirty="0"/>
          </a:p>
        </p:txBody>
      </p:sp>
      <p:sp>
        <p:nvSpPr>
          <p:cNvPr id="4" name="Text 2"/>
          <p:cNvSpPr/>
          <p:nvPr/>
        </p:nvSpPr>
        <p:spPr>
          <a:xfrm>
            <a:off x="582930" y="1765221"/>
            <a:ext cx="13464540" cy="2664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50"/>
              </a:lnSpc>
              <a:buSzPct val="100000"/>
              <a:buChar char="•"/>
            </a:pPr>
            <a:r>
              <a:rPr lang="en-US" sz="130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Champions</a:t>
            </a:r>
            <a:pPr algn="l" indent="0" marL="0">
              <a:lnSpc>
                <a:spcPts val="2050"/>
              </a:lnSpc>
              <a:buNone/>
            </a:pPr>
            <a:r>
              <a:rPr lang="en-US" sz="13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prefer Product C and B</a:t>
            </a:r>
            <a:endParaRPr lang="en-US" sz="1300" dirty="0"/>
          </a:p>
        </p:txBody>
      </p:sp>
      <p:sp>
        <p:nvSpPr>
          <p:cNvPr id="5" name="Text 3"/>
          <p:cNvSpPr/>
          <p:nvPr/>
        </p:nvSpPr>
        <p:spPr>
          <a:xfrm>
            <a:off x="582930" y="2089904"/>
            <a:ext cx="13464540" cy="2664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50"/>
              </a:lnSpc>
              <a:buSzPct val="100000"/>
              <a:buChar char="•"/>
            </a:pPr>
            <a:r>
              <a:rPr lang="en-US" sz="130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Big Spenders</a:t>
            </a:r>
            <a:pPr algn="l" indent="0" marL="0">
              <a:lnSpc>
                <a:spcPts val="2050"/>
              </a:lnSpc>
              <a:buNone/>
            </a:pPr>
            <a:r>
              <a:rPr lang="en-US" sz="13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purchase all 4 products with high volume</a:t>
            </a:r>
            <a:endParaRPr lang="en-US" sz="1300" dirty="0"/>
          </a:p>
        </p:txBody>
      </p:sp>
      <p:sp>
        <p:nvSpPr>
          <p:cNvPr id="6" name="Text 4"/>
          <p:cNvSpPr/>
          <p:nvPr/>
        </p:nvSpPr>
        <p:spPr>
          <a:xfrm>
            <a:off x="582930" y="2414588"/>
            <a:ext cx="13464540" cy="2664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50"/>
              </a:lnSpc>
              <a:buSzPct val="100000"/>
              <a:buChar char="•"/>
            </a:pPr>
            <a:r>
              <a:rPr lang="en-US" sz="130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At Risk</a:t>
            </a:r>
            <a:pPr algn="l" indent="0" marL="0">
              <a:lnSpc>
                <a:spcPts val="2050"/>
              </a:lnSpc>
              <a:buNone/>
            </a:pPr>
            <a:r>
              <a:rPr lang="en-US" sz="13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still show interest in Product D</a:t>
            </a:r>
            <a:endParaRPr lang="en-US" sz="1300" dirty="0"/>
          </a:p>
        </p:txBody>
      </p:sp>
      <p:sp>
        <p:nvSpPr>
          <p:cNvPr id="7" name="Text 5"/>
          <p:cNvSpPr/>
          <p:nvPr/>
        </p:nvSpPr>
        <p:spPr>
          <a:xfrm>
            <a:off x="582930" y="2868335"/>
            <a:ext cx="13464540" cy="2664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3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Product Development:</a:t>
            </a:r>
            <a:endParaRPr lang="en-US" sz="1300" dirty="0"/>
          </a:p>
        </p:txBody>
      </p:sp>
      <p:sp>
        <p:nvSpPr>
          <p:cNvPr id="8" name="Text 6"/>
          <p:cNvSpPr/>
          <p:nvPr/>
        </p:nvSpPr>
        <p:spPr>
          <a:xfrm>
            <a:off x="582930" y="3322082"/>
            <a:ext cx="13464540" cy="2664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50"/>
              </a:lnSpc>
              <a:buSzPct val="100000"/>
              <a:buChar char="•"/>
            </a:pPr>
            <a:r>
              <a:rPr lang="en-US" sz="13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Improve features of Products B and C</a:t>
            </a:r>
            <a:endParaRPr lang="en-US" sz="1300" dirty="0"/>
          </a:p>
        </p:txBody>
      </p:sp>
      <p:sp>
        <p:nvSpPr>
          <p:cNvPr id="9" name="Text 7"/>
          <p:cNvSpPr/>
          <p:nvPr/>
        </p:nvSpPr>
        <p:spPr>
          <a:xfrm>
            <a:off x="582930" y="3646765"/>
            <a:ext cx="13464540" cy="2664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50"/>
              </a:lnSpc>
              <a:buSzPct val="100000"/>
              <a:buChar char="•"/>
            </a:pPr>
            <a:r>
              <a:rPr lang="en-US" sz="13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Reposition Product D to reduce churn</a:t>
            </a:r>
            <a:endParaRPr lang="en-US" sz="1300" dirty="0"/>
          </a:p>
        </p:txBody>
      </p:sp>
      <p:pic>
        <p:nvPicPr>
          <p:cNvPr id="10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67257" y="4287798"/>
            <a:ext cx="3821668" cy="2913936"/>
          </a:xfrm>
          <a:prstGeom prst="rect">
            <a:avLst/>
          </a:prstGeom>
        </p:spPr>
      </p:pic>
      <p:pic>
        <p:nvPicPr>
          <p:cNvPr id="11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7233" y="4287798"/>
            <a:ext cx="6667857" cy="3869412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4075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Seasonal Trends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493764"/>
            <a:ext cx="638055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Peak revenue in May across all segments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2935962"/>
            <a:ext cx="638055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Champions &amp; Big Spenders bought more in May and June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502938"/>
            <a:ext cx="638055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Seasonal Campaigns: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069913"/>
            <a:ext cx="638055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Run flash sales during peak periods (May–June)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4512112"/>
            <a:ext cx="638055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Plan new product releases before summer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4954310"/>
            <a:ext cx="638055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Pre-summer loyalty campaigns</a:t>
            </a:r>
            <a:endParaRPr lang="en-US" sz="1750" dirty="0"/>
          </a:p>
        </p:txBody>
      </p:sp>
      <p:pic>
        <p:nvPicPr>
          <p:cNvPr id="9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96927" y="2544842"/>
            <a:ext cx="5985629" cy="3570684"/>
          </a:xfrm>
          <a:prstGeom prst="rect">
            <a:avLst/>
          </a:prstGeom>
        </p:spPr>
      </p:pic>
      <p:sp>
        <p:nvSpPr>
          <p:cNvPr id="10" name="Text 7"/>
          <p:cNvSpPr/>
          <p:nvPr/>
        </p:nvSpPr>
        <p:spPr>
          <a:xfrm>
            <a:off x="793790" y="662582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8153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Conclusion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943939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This RFM-based Exploratory Data Analysis successfully segmented the customer base into distinct behavioral groups using Recency, Frequency, and Monetary metrics.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749040"/>
            <a:ext cx="130428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The analysis revealed that Champions, Big Spenders, and Loyal &amp; High Spenders contribute significantly to the overall revenue. These segments exhibit high purchasing frequency and monetary value, making them prime candidates for premium and loyalty-driven campaigns.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917043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Product analysis uncovered strong cross-selling opportunities, particularly with combinations like Product A &amp; C and Product D &amp; B. Segment-wise preferences indicate room for product improvement, targeted bundles, and inventory prioritization.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722144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Seasonal trends showed peak revenue in May and June, especially from high-value segments. Marketing efforts should align with these periods to maximize ROI through seasonal promotions and early-bird incentives.</a:t>
            </a:r>
            <a:endParaRPr lang="en-US" sz="175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0642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Recommendations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95536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RFM segmentation effectively identified strategic customer clusters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39756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Top 3 Revenue Segments: Champions, Big Spenders, Loyal &amp; High Spender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01562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Priority Actions: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63367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Personalize campaigns by segment and timing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07587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Focus efforts on Tokyo, NY, and London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551807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Strengthen cross-sell and bundle offerings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93790" y="596026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Encourage repeat purchases through loyalty systems</a:t>
            </a:r>
            <a:endParaRPr lang="en-US" sz="175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18777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Reference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236720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Data : Newton School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67891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Applications Used: Google Colab, MS Word, MS Power Point.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7113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Problem Statement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533537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Urban retail struggles with challenges like inventory management, customer engagement, and secure online transactions. Traditional systems often fail to meet modern expectations for convenience and transparency.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514493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To address this, a data-driven approach using RFM (Recency, Frequency, Monetary) segmentation is essential enabling smarter customer analysis and strategic marketing decisions. 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549544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This presentation will cover the full customer data lifecycle, from cleaning and processing to segmentation and actionable insights.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28623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Methodology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44864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Data Collection &amp; Cleaning: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Loaded dataset using Pandas, parsed dates, handled nulls, standardized column types.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890843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RFM Calculation: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Calculated recency (days since last purchase), counted frequency (number of purchases), summed Monetary (total amount spent).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69594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RFM Scoring: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Used quantiles to assign scores (1–4) for each R, F, M metric.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13814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Segmentation: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Combined RFM scores to classify customers into segments.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58034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Visual Analysis: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Created multiple plots for distribution, segment revenue, product patterns, seasonal insights. 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3762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Dataset Overview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10003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In the data the following details are present :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71808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Font typeface="+mj-lt"/>
              <a:buAutoNum type="arabicPeriod" startAt="1"/>
            </a:pPr>
            <a:r>
              <a:rPr lang="en-US" sz="17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CustomerID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:  A unique identifier for each customer.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16028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Font typeface="+mj-lt"/>
              <a:buAutoNum type="arabicPeriod" startAt="2"/>
            </a:pPr>
            <a:r>
              <a:rPr lang="en-US" sz="17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PurchaseDate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:  The date when a purchase was made, used to calculate the recency of customer transactions.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60248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Font typeface="+mj-lt"/>
              <a:buAutoNum type="arabicPeriod" startAt="3"/>
            </a:pPr>
            <a:r>
              <a:rPr lang="en-US" sz="17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TransactionAmount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:  The amount of money spent in each transaction, used to calculate the monetary value of customers.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04467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Font typeface="+mj-lt"/>
              <a:buAutoNum type="arabicPeriod" startAt="4"/>
            </a:pPr>
            <a:r>
              <a:rPr lang="en-US" sz="17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ProductInformation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:  Details about the products purchased, useful for analyzing product preferences.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548687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Font typeface="+mj-lt"/>
              <a:buAutoNum type="arabicPeriod" startAt="5"/>
            </a:pPr>
            <a:r>
              <a:rPr lang="en-US" sz="17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OrderID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:  A unique identifier for each order, useful for tracking individual transactions.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93790" y="592907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Font typeface="+mj-lt"/>
              <a:buAutoNum type="arabicPeriod" startAt="6"/>
            </a:pPr>
            <a:r>
              <a:rPr lang="en-US" sz="17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Location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:  The geographical location where the purchase was made, useful for analyzing regional sales patterns.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2893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About RFM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09133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RFM is a marketing analysis tool used to identify a company's best customers based on three quantitative factors: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70939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Font typeface="+mj-lt"/>
              <a:buAutoNum type="arabicPeriod" startAt="1"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Recency (R): How recently a customer made a purchase.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15159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Font typeface="+mj-lt"/>
              <a:buAutoNum type="arabicPeriod" startAt="2"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Frequency (F): How often a customer makes a purchase.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59378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Font typeface="+mj-lt"/>
              <a:buAutoNum type="arabicPeriod" startAt="3"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Monetary (M): How much money a customer spends on purchases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211842"/>
            <a:ext cx="130428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RFM analysis helps businesses understand customer behavior, segment their customer base, and tailor marketing efforts to different customer segments. Each of the three RFM components is scored individually to create a composite RFM score for each customer.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745581"/>
            <a:ext cx="747176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Data Collection &amp; Cleaning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79452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Handled missing values and verified data types.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236720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Parsed PurchaseDate correctly into datetime format.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467891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Ensured data is clean and ready for RFM computation.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512111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Confirmed unique customers and order consistency.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05445"/>
            <a:ext cx="765226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Calculation of RFM Metrics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175438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2576513"/>
            <a:ext cx="556486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Recency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: Days since last purchase from the reference date.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381613"/>
            <a:ext cx="556486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Frequency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: Number of unique orders per customer.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186714"/>
            <a:ext cx="556486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Monetary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: Total amount spent per customer.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4628912"/>
            <a:ext cx="556486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Created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rfm_df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with CustomerID, Recency, Frequency, Monetary. </a:t>
            </a:r>
            <a:endParaRPr lang="en-US" sz="1750" dirty="0"/>
          </a:p>
        </p:txBody>
      </p:sp>
      <p:pic>
        <p:nvPicPr>
          <p:cNvPr id="8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99440" y="2627590"/>
            <a:ext cx="4964906" cy="4023241"/>
          </a:xfrm>
          <a:prstGeom prst="rect">
            <a:avLst/>
          </a:prstGeom>
        </p:spPr>
      </p:pic>
      <p:sp>
        <p:nvSpPr>
          <p:cNvPr id="9" name="Text 6"/>
          <p:cNvSpPr/>
          <p:nvPr/>
        </p:nvSpPr>
        <p:spPr>
          <a:xfrm>
            <a:off x="793790" y="716113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44798"/>
            <a:ext cx="948642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Assign Scores to the RFM Values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497812"/>
            <a:ext cx="638055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064788"/>
            <a:ext cx="638055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Scored each customer from 1 to 4 for R, F, and M based on quartiles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869888"/>
            <a:ext cx="638055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Higher Recency → Lower score (recent = better)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312087"/>
            <a:ext cx="638055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Higher Frequency &amp; Monetary → Higher score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4754285"/>
            <a:ext cx="638055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Created additional columns: R_Score, F_Score, M_Score</a:t>
            </a:r>
            <a:endParaRPr lang="en-US" sz="1750" dirty="0"/>
          </a:p>
        </p:txBody>
      </p:sp>
      <p:pic>
        <p:nvPicPr>
          <p:cNvPr id="8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91563" y="2548890"/>
            <a:ext cx="4196239" cy="3562707"/>
          </a:xfrm>
          <a:prstGeom prst="rect">
            <a:avLst/>
          </a:prstGeom>
        </p:spPr>
      </p:pic>
      <p:sp>
        <p:nvSpPr>
          <p:cNvPr id="9" name="Text 6"/>
          <p:cNvSpPr/>
          <p:nvPr/>
        </p:nvSpPr>
        <p:spPr>
          <a:xfrm>
            <a:off x="793790" y="662189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56203"/>
            <a:ext cx="643913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Create RFM Segments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309217"/>
            <a:ext cx="638055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Concatenated scores to form RFM_Segment (e.g., 444, 311)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2751415"/>
            <a:ext cx="638055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Calculated RFM_Score = R + F + M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193613"/>
            <a:ext cx="638055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Used custom logic to classify customers into: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3635812"/>
            <a:ext cx="638055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Champions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4078010"/>
            <a:ext cx="638055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Loyal &amp; High Spenders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4520208"/>
            <a:ext cx="638055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Big Spenders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93790" y="4962406"/>
            <a:ext cx="638055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Loyal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93790" y="5404604"/>
            <a:ext cx="638055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Others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93790" y="5846802"/>
            <a:ext cx="638055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At Risk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93790" y="6289000"/>
            <a:ext cx="638055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New Customers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793790" y="6731198"/>
            <a:ext cx="638055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Lost</a:t>
            </a:r>
            <a:endParaRPr lang="en-US" sz="1750" dirty="0"/>
          </a:p>
        </p:txBody>
      </p:sp>
      <p:pic>
        <p:nvPicPr>
          <p:cNvPr id="1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59911" y="2360295"/>
            <a:ext cx="5859661" cy="3476387"/>
          </a:xfrm>
          <a:prstGeom prst="rect">
            <a:avLst/>
          </a:prstGeom>
        </p:spPr>
      </p:pic>
      <p:sp>
        <p:nvSpPr>
          <p:cNvPr id="15" name="Text 12"/>
          <p:cNvSpPr/>
          <p:nvPr/>
        </p:nvSpPr>
        <p:spPr>
          <a:xfrm>
            <a:off x="7735372" y="6091833"/>
            <a:ext cx="610874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2025-07-04T15:32:11Z</dcterms:created>
  <dcterms:modified xsi:type="dcterms:W3CDTF">2025-07-04T15:32:11Z</dcterms:modified>
</cp:coreProperties>
</file>